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2672"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4865B0-4537-4AB3-93EF-AD53E791E3FF}" type="datetimeFigureOut">
              <a:rPr lang="en-US" smtClean="0"/>
              <a:t>5/11/15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3785168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865B0-4537-4AB3-93EF-AD53E791E3FF}" type="datetimeFigureOut">
              <a:rPr lang="en-US" smtClean="0"/>
              <a:t>5/11/15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1209457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4865B0-4537-4AB3-93EF-AD53E791E3FF}" type="datetimeFigureOut">
              <a:rPr lang="en-US" smtClean="0"/>
              <a:t>5/11/15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395107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4865B0-4537-4AB3-93EF-AD53E791E3FF}" type="datetimeFigureOut">
              <a:rPr lang="en-US" smtClean="0"/>
              <a:t>5/11/15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1537334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4865B0-4537-4AB3-93EF-AD53E791E3FF}" type="datetimeFigureOut">
              <a:rPr lang="en-US" smtClean="0"/>
              <a:t>5/11/15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3799703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4865B0-4537-4AB3-93EF-AD53E791E3FF}" type="datetimeFigureOut">
              <a:rPr lang="en-US" smtClean="0"/>
              <a:t>5/11/15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1627539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865B0-4537-4AB3-93EF-AD53E791E3FF}" type="datetimeFigureOut">
              <a:rPr lang="en-US" smtClean="0"/>
              <a:t>5/11/15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2849914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4865B0-4537-4AB3-93EF-AD53E791E3FF}" type="datetimeFigureOut">
              <a:rPr lang="en-US" smtClean="0"/>
              <a:t>5/11/15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419816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4865B0-4537-4AB3-93EF-AD53E791E3FF}" type="datetimeFigureOut">
              <a:rPr lang="en-US" smtClean="0"/>
              <a:t>5/11/15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317565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865B0-4537-4AB3-93EF-AD53E791E3FF}" type="datetimeFigureOut">
              <a:rPr lang="en-US" smtClean="0"/>
              <a:t>5/11/15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171378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865B0-4537-4AB3-93EF-AD53E791E3FF}" type="datetimeFigureOut">
              <a:rPr lang="en-US" smtClean="0"/>
              <a:t>5/11/15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5D8BD-B441-40C1-81E0-BB9124776E12}" type="slidenum">
              <a:rPr lang="en-US" smtClean="0"/>
              <a:t>‹#›</a:t>
            </a:fld>
            <a:endParaRPr lang="en-US"/>
          </a:p>
        </p:txBody>
      </p:sp>
    </p:spTree>
    <p:extLst>
      <p:ext uri="{BB962C8B-B14F-4D97-AF65-F5344CB8AC3E}">
        <p14:creationId xmlns:p14="http://schemas.microsoft.com/office/powerpoint/2010/main" val="2831004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4865B0-4537-4AB3-93EF-AD53E791E3FF}" type="datetimeFigureOut">
              <a:rPr lang="en-US" smtClean="0"/>
              <a:t>5/11/15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5D8BD-B441-40C1-81E0-BB9124776E12}" type="slidenum">
              <a:rPr lang="en-US" smtClean="0"/>
              <a:t>‹#›</a:t>
            </a:fld>
            <a:endParaRPr lang="en-US"/>
          </a:p>
        </p:txBody>
      </p:sp>
    </p:spTree>
    <p:extLst>
      <p:ext uri="{BB962C8B-B14F-4D97-AF65-F5344CB8AC3E}">
        <p14:creationId xmlns:p14="http://schemas.microsoft.com/office/powerpoint/2010/main" val="214646872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886200"/>
            <a:ext cx="7315200" cy="2743200"/>
          </a:xfrm>
        </p:spPr>
        <p:txBody>
          <a:bodyPr>
            <a:normAutofit fontScale="47500" lnSpcReduction="20000"/>
          </a:bodyPr>
          <a:lstStyle/>
          <a:p>
            <a:pPr>
              <a:spcBef>
                <a:spcPts val="0"/>
              </a:spcBef>
            </a:pPr>
            <a:r>
              <a:rPr lang="en-US" b="1" dirty="0" smtClean="0">
                <a:effectLst/>
                <a:latin typeface="Times New Roman"/>
                <a:ea typeface="Times New Roman"/>
                <a:cs typeface="Times New Roman"/>
              </a:rPr>
              <a:t> </a:t>
            </a:r>
            <a:endParaRPr lang="en-US" sz="2800" dirty="0" smtClean="0">
              <a:effectLst/>
              <a:latin typeface="Times New Roman"/>
              <a:ea typeface="MS PMincho"/>
              <a:cs typeface="Times New Roman"/>
            </a:endParaRPr>
          </a:p>
          <a:p>
            <a:pPr marL="3657600" marR="0">
              <a:spcBef>
                <a:spcPts val="0"/>
              </a:spcBef>
              <a:spcAft>
                <a:spcPts val="0"/>
              </a:spcAft>
            </a:pPr>
            <a:r>
              <a:rPr lang="en-US" sz="5100" b="1" i="1" dirty="0" smtClean="0">
                <a:solidFill>
                  <a:schemeClr val="tx1">
                    <a:lumMod val="85000"/>
                  </a:schemeClr>
                </a:solidFill>
                <a:effectLst/>
                <a:latin typeface="Arabic Typesetting"/>
                <a:ea typeface="MS PMincho"/>
                <a:cs typeface="Times New Roman"/>
              </a:rPr>
              <a:t>In the Beginning Was Dance</a:t>
            </a:r>
            <a:endParaRPr lang="en-US" sz="5100" b="1" dirty="0" smtClean="0">
              <a:solidFill>
                <a:schemeClr val="tx1">
                  <a:lumMod val="85000"/>
                </a:schemeClr>
              </a:solidFill>
              <a:effectLst/>
              <a:latin typeface="Times New Roman"/>
              <a:ea typeface="MS PMincho"/>
              <a:cs typeface="Times New Roman"/>
            </a:endParaRPr>
          </a:p>
          <a:p>
            <a:pPr>
              <a:spcBef>
                <a:spcPts val="0"/>
              </a:spcBef>
            </a:pPr>
            <a:r>
              <a:rPr lang="en-US" sz="5100" b="1" dirty="0" smtClean="0">
                <a:solidFill>
                  <a:schemeClr val="tx1">
                    <a:lumMod val="85000"/>
                  </a:schemeClr>
                </a:solidFill>
                <a:effectLst/>
                <a:latin typeface="Times New Roman"/>
                <a:ea typeface="MS PMincho"/>
                <a:cs typeface="Times New Roman"/>
              </a:rPr>
              <a:t> </a:t>
            </a:r>
            <a:endParaRPr lang="en-US" sz="5100" dirty="0" smtClean="0">
              <a:solidFill>
                <a:schemeClr val="tx1">
                  <a:lumMod val="85000"/>
                </a:schemeClr>
              </a:solidFill>
              <a:effectLst/>
              <a:latin typeface="Times New Roman"/>
              <a:ea typeface="MS PMincho"/>
              <a:cs typeface="Times New Roman"/>
            </a:endParaRPr>
          </a:p>
          <a:p>
            <a:pPr>
              <a:spcBef>
                <a:spcPts val="0"/>
              </a:spcBef>
            </a:pPr>
            <a:r>
              <a:rPr lang="en-US" sz="5100" b="1" dirty="0" smtClean="0">
                <a:solidFill>
                  <a:schemeClr val="tx1">
                    <a:lumMod val="85000"/>
                  </a:schemeClr>
                </a:solidFill>
                <a:effectLst/>
                <a:latin typeface="Times New Roman"/>
                <a:ea typeface="MS PMincho"/>
                <a:cs typeface="Times New Roman"/>
              </a:rPr>
              <a:t>Visual and the Sonorous: From Plato to Police Sirens</a:t>
            </a:r>
          </a:p>
          <a:p>
            <a:pPr>
              <a:spcBef>
                <a:spcPts val="0"/>
              </a:spcBef>
            </a:pPr>
            <a:endParaRPr lang="en-US" sz="5100" dirty="0" smtClean="0">
              <a:solidFill>
                <a:schemeClr val="tx1">
                  <a:lumMod val="85000"/>
                </a:schemeClr>
              </a:solidFill>
              <a:effectLst/>
              <a:latin typeface="Times New Roman"/>
              <a:ea typeface="MS PMincho"/>
              <a:cs typeface="Times New Roman"/>
            </a:endParaRPr>
          </a:p>
          <a:p>
            <a:pPr>
              <a:spcBef>
                <a:spcPts val="0"/>
              </a:spcBef>
            </a:pPr>
            <a:r>
              <a:rPr lang="en-US" sz="5100" b="1" dirty="0" smtClean="0">
                <a:solidFill>
                  <a:schemeClr val="tx1">
                    <a:lumMod val="85000"/>
                  </a:schemeClr>
                </a:solidFill>
                <a:effectLst/>
                <a:latin typeface="Times New Roman"/>
                <a:ea typeface="MS PMincho"/>
                <a:cs typeface="Times New Roman"/>
              </a:rPr>
              <a:t>New York University</a:t>
            </a:r>
            <a:endParaRPr lang="en-US" sz="5100" dirty="0" smtClean="0">
              <a:solidFill>
                <a:schemeClr val="tx1">
                  <a:lumMod val="85000"/>
                </a:schemeClr>
              </a:solidFill>
              <a:effectLst/>
              <a:latin typeface="Times New Roman"/>
              <a:ea typeface="MS PMincho"/>
              <a:cs typeface="Times New Roman"/>
            </a:endParaRPr>
          </a:p>
          <a:p>
            <a:pPr>
              <a:spcBef>
                <a:spcPts val="0"/>
              </a:spcBef>
            </a:pPr>
            <a:r>
              <a:rPr lang="en-US" sz="5100" b="1" dirty="0" smtClean="0">
                <a:solidFill>
                  <a:schemeClr val="tx1">
                    <a:lumMod val="85000"/>
                  </a:schemeClr>
                </a:solidFill>
                <a:effectLst/>
                <a:latin typeface="Times New Roman"/>
                <a:ea typeface="MS PMincho"/>
                <a:cs typeface="Times New Roman"/>
              </a:rPr>
              <a:t>October 30, 2014</a:t>
            </a:r>
            <a:endParaRPr lang="en-US" sz="5100" dirty="0" smtClean="0">
              <a:solidFill>
                <a:schemeClr val="tx1">
                  <a:lumMod val="85000"/>
                </a:schemeClr>
              </a:solidFill>
              <a:effectLst/>
              <a:latin typeface="Times New Roman"/>
              <a:ea typeface="MS PMincho"/>
              <a:cs typeface="Times New Roman"/>
            </a:endParaRPr>
          </a:p>
          <a:p>
            <a:pPr>
              <a:spcBef>
                <a:spcPts val="0"/>
              </a:spcBef>
            </a:pPr>
            <a:r>
              <a:rPr lang="en-US" sz="4000" b="1" dirty="0" smtClean="0">
                <a:solidFill>
                  <a:schemeClr val="tx1">
                    <a:lumMod val="85000"/>
                  </a:schemeClr>
                </a:solidFill>
                <a:effectLst/>
                <a:latin typeface="Arabic Typesetting"/>
                <a:ea typeface="MS PMincho"/>
                <a:cs typeface="Times New Roman"/>
              </a:rPr>
              <a:t> </a:t>
            </a:r>
            <a:endParaRPr lang="en-US" dirty="0">
              <a:solidFill>
                <a:schemeClr val="tx1">
                  <a:lumMod val="85000"/>
                </a:schemeClr>
              </a:solidFill>
            </a:endParaRPr>
          </a:p>
        </p:txBody>
      </p:sp>
      <p:pic>
        <p:nvPicPr>
          <p:cNvPr id="7" name="Picture 6" descr="http://visualandsonorous.files.wordpress.com/2013/11/images2.jpeg?w=1176"/>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143000"/>
            <a:ext cx="2057400" cy="2461260"/>
          </a:xfrm>
          <a:prstGeom prst="rect">
            <a:avLst/>
          </a:prstGeom>
          <a:noFill/>
          <a:ln>
            <a:noFill/>
          </a:ln>
        </p:spPr>
      </p:pic>
      <p:pic>
        <p:nvPicPr>
          <p:cNvPr id="8" name="Picture 7" descr="http://4.bp.blogspot.com/-Mk8txMdlwvA/UDU3qoIqxnI/AAAAAAAABK4/DNHXH3IitUU/s1600/hebrew-bet.jpg"/>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143000"/>
            <a:ext cx="1783080" cy="2590800"/>
          </a:xfrm>
          <a:prstGeom prst="rect">
            <a:avLst/>
          </a:prstGeom>
          <a:noFill/>
          <a:ln>
            <a:noFill/>
          </a:ln>
        </p:spPr>
      </p:pic>
    </p:spTree>
    <p:extLst>
      <p:ext uri="{BB962C8B-B14F-4D97-AF65-F5344CB8AC3E}">
        <p14:creationId xmlns:p14="http://schemas.microsoft.com/office/powerpoint/2010/main" val="1300564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Augustine, Confessions, Book XI</a:t>
            </a:r>
            <a:endParaRPr lang="en-US" dirty="0"/>
          </a:p>
        </p:txBody>
      </p:sp>
      <p:sp>
        <p:nvSpPr>
          <p:cNvPr id="3" name="Content Placeholder 2"/>
          <p:cNvSpPr>
            <a:spLocks noGrp="1"/>
          </p:cNvSpPr>
          <p:nvPr>
            <p:ph idx="1"/>
          </p:nvPr>
        </p:nvSpPr>
        <p:spPr/>
        <p:txBody>
          <a:bodyPr>
            <a:normAutofit lnSpcReduction="10000"/>
          </a:bodyPr>
          <a:lstStyle/>
          <a:p>
            <a:r>
              <a:rPr lang="en-US" dirty="0" smtClean="0"/>
              <a:t>Ch. 5. Therefore You spoke and they were made, and in Your Word You made these things….</a:t>
            </a:r>
          </a:p>
          <a:p>
            <a:r>
              <a:rPr lang="en-US" dirty="0" smtClean="0"/>
              <a:t>…But it compared these words sounding in time with Your eternal word in silence, and said, It is different, very different. These words are far beneath me, nor are they, since they flee and pass away; but the Word of my Lord remains above me for ever.</a:t>
            </a:r>
          </a:p>
          <a:p>
            <a:endParaRPr lang="en-US" dirty="0"/>
          </a:p>
        </p:txBody>
      </p:sp>
    </p:spTree>
    <p:extLst>
      <p:ext uri="{BB962C8B-B14F-4D97-AF65-F5344CB8AC3E}">
        <p14:creationId xmlns:p14="http://schemas.microsoft.com/office/powerpoint/2010/main" val="43479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10000"/>
          </a:bodyPr>
          <a:lstStyle/>
          <a:p>
            <a:pPr marL="0" indent="0">
              <a:buNone/>
            </a:pPr>
            <a:r>
              <a:rPr lang="en-US" b="1" i="1" dirty="0" smtClean="0"/>
              <a:t>Confessions, Book XI, 41:</a:t>
            </a:r>
          </a:p>
          <a:p>
            <a:r>
              <a:rPr lang="en-US" b="1" i="1" dirty="0" smtClean="0"/>
              <a:t> </a:t>
            </a:r>
            <a:r>
              <a:rPr lang="en-US" dirty="0" smtClean="0">
                <a:latin typeface="Times New Roman" panose="02020603050405020304" pitchFamily="18" charset="0"/>
                <a:cs typeface="Times New Roman" panose="02020603050405020304" pitchFamily="18" charset="0"/>
              </a:rPr>
              <a:t>Whence </a:t>
            </a:r>
            <a:r>
              <a:rPr lang="en-US" dirty="0">
                <a:latin typeface="Times New Roman" panose="02020603050405020304" pitchFamily="18" charset="0"/>
                <a:cs typeface="Times New Roman" panose="02020603050405020304" pitchFamily="18" charset="0"/>
              </a:rPr>
              <a:t>it seemed to me, that time is nothing else than protraction; but of what, I know not; and I marvel, if it be not of the mind itself?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effectLst/>
                <a:latin typeface="Times New Roman" panose="02020603050405020304" pitchFamily="18" charset="0"/>
                <a:ea typeface="MS PMincho"/>
                <a:cs typeface="Times New Roman" panose="02020603050405020304" pitchFamily="18" charset="0"/>
              </a:rPr>
              <a:t>What when we measure silence, and say that this silence hath held as long time as did that voice? Do we not stretch out our thought to the measure of a voice, as if it sounded, that so we may be able to report of the intervals of silence in a given space of time? For though both voice and tongue be still, yet in thought we go over poems, and verses, and any other discourse, or dimensions of motions, and report as to the spaces of times, how much this is in respect of that, no otherwise than if vocally we did pronounce them.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578640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Rumi (1207-1270)  Reed Flute Song</a:t>
            </a:r>
            <a:endParaRPr lang="en-US" sz="3200" dirty="0"/>
          </a:p>
        </p:txBody>
      </p:sp>
      <p:sp>
        <p:nvSpPr>
          <p:cNvPr id="3" name="Content Placeholder 2"/>
          <p:cNvSpPr>
            <a:spLocks noGrp="1"/>
          </p:cNvSpPr>
          <p:nvPr>
            <p:ph idx="1"/>
          </p:nvPr>
        </p:nvSpPr>
        <p:spPr>
          <a:xfrm>
            <a:off x="457200" y="1066800"/>
            <a:ext cx="8229600" cy="5562600"/>
          </a:xfrm>
        </p:spPr>
        <p:txBody>
          <a:bodyPr>
            <a:noAutofit/>
          </a:bodyPr>
          <a:lstStyle/>
          <a:p>
            <a:pPr marL="0" indent="0">
              <a:buNone/>
            </a:pPr>
            <a:r>
              <a:rPr lang="en-US" sz="1600" b="1" i="1" dirty="0"/>
              <a:t>1.Beshno </a:t>
            </a:r>
            <a:r>
              <a:rPr lang="en-US" sz="1600" b="1" i="1" dirty="0" err="1"/>
              <a:t>az</a:t>
            </a:r>
            <a:r>
              <a:rPr lang="en-US" sz="1600" b="1" i="1" dirty="0"/>
              <a:t> </a:t>
            </a:r>
            <a:r>
              <a:rPr lang="en-US" sz="1600" b="1" i="1" dirty="0" err="1"/>
              <a:t>ney</a:t>
            </a:r>
            <a:r>
              <a:rPr lang="en-US" sz="1600" i="1" dirty="0"/>
              <a:t> </a:t>
            </a:r>
            <a:r>
              <a:rPr lang="en-US" sz="1600" b="1" i="1" dirty="0"/>
              <a:t>chon </a:t>
            </a:r>
            <a:r>
              <a:rPr lang="en-US" sz="1600" b="1" i="1" dirty="0" err="1"/>
              <a:t>hekaayat</a:t>
            </a:r>
            <a:r>
              <a:rPr lang="en-US" sz="1600" b="1" i="1" dirty="0"/>
              <a:t> </a:t>
            </a:r>
            <a:r>
              <a:rPr lang="en-US" sz="1600" b="1" i="1" dirty="0" err="1"/>
              <a:t>mikonad</a:t>
            </a:r>
            <a:r>
              <a:rPr lang="en-US" sz="1600" i="1" dirty="0"/>
              <a:t> </a:t>
            </a:r>
          </a:p>
          <a:p>
            <a:pPr marL="0" indent="0">
              <a:buNone/>
            </a:pPr>
            <a:r>
              <a:rPr lang="en-US" sz="1600" b="1" i="1" dirty="0" err="1"/>
              <a:t>Az</a:t>
            </a:r>
            <a:r>
              <a:rPr lang="en-US" sz="1600" b="1" i="1" dirty="0"/>
              <a:t> </a:t>
            </a:r>
            <a:r>
              <a:rPr lang="en-US" sz="1600" b="1" i="1" dirty="0" err="1"/>
              <a:t>jodaayee</a:t>
            </a:r>
            <a:r>
              <a:rPr lang="en-US" sz="1600" b="1" i="1" dirty="0"/>
              <a:t> ha </a:t>
            </a:r>
            <a:r>
              <a:rPr lang="en-US" sz="1600" b="1" i="1" dirty="0" err="1"/>
              <a:t>shekaayat</a:t>
            </a:r>
            <a:r>
              <a:rPr lang="en-US" sz="1600" b="1" i="1" dirty="0"/>
              <a:t> mi-</a:t>
            </a:r>
            <a:r>
              <a:rPr lang="en-US" sz="1600" b="1" i="1" dirty="0" err="1"/>
              <a:t>konad</a:t>
            </a:r>
            <a:endParaRPr lang="en-US" sz="1600" i="1" dirty="0"/>
          </a:p>
          <a:p>
            <a:pPr marL="0" indent="0">
              <a:buNone/>
            </a:pPr>
            <a:r>
              <a:rPr lang="en-US" sz="1600" i="1" dirty="0"/>
              <a:t/>
            </a:r>
            <a:br>
              <a:rPr lang="en-US" sz="1600" i="1" dirty="0"/>
            </a:br>
            <a:r>
              <a:rPr lang="en-US" sz="1600" b="1" i="1" dirty="0" smtClean="0"/>
              <a:t>2.Kaz </a:t>
            </a:r>
            <a:r>
              <a:rPr lang="en-US" sz="1600" b="1" i="1" dirty="0" err="1"/>
              <a:t>neyestaan</a:t>
            </a:r>
            <a:r>
              <a:rPr lang="en-US" sz="1600" b="1" i="1" dirty="0"/>
              <a:t> ta </a:t>
            </a:r>
            <a:r>
              <a:rPr lang="en-US" sz="1600" b="1" i="1" dirty="0" err="1"/>
              <a:t>maraa</a:t>
            </a:r>
            <a:r>
              <a:rPr lang="en-US" sz="1600" b="1" i="1" dirty="0"/>
              <a:t> </a:t>
            </a:r>
            <a:r>
              <a:rPr lang="en-US" sz="1600" b="1" i="1" dirty="0" err="1"/>
              <a:t>bebrideh</a:t>
            </a:r>
            <a:r>
              <a:rPr lang="en-US" sz="1600" b="1" i="1" dirty="0"/>
              <a:t> and</a:t>
            </a:r>
            <a:endParaRPr lang="en-US" sz="1600" i="1" dirty="0"/>
          </a:p>
          <a:p>
            <a:pPr marL="0" indent="0">
              <a:buNone/>
            </a:pPr>
            <a:r>
              <a:rPr lang="en-US" sz="1600" i="1" dirty="0"/>
              <a:t> </a:t>
            </a:r>
            <a:r>
              <a:rPr lang="en-US" sz="1600" b="1" i="1" dirty="0"/>
              <a:t>Dar </a:t>
            </a:r>
            <a:r>
              <a:rPr lang="en-US" sz="1600" b="1" i="1" dirty="0" err="1"/>
              <a:t>nafiram</a:t>
            </a:r>
            <a:r>
              <a:rPr lang="en-US" sz="1600" b="1" i="1" dirty="0"/>
              <a:t> </a:t>
            </a:r>
            <a:r>
              <a:rPr lang="en-US" sz="1600" b="1" i="1" dirty="0" err="1"/>
              <a:t>mardo</a:t>
            </a:r>
            <a:r>
              <a:rPr lang="en-US" sz="1600" b="1" i="1" dirty="0"/>
              <a:t> </a:t>
            </a:r>
            <a:r>
              <a:rPr lang="en-US" sz="1600" b="1" i="1" dirty="0" err="1"/>
              <a:t>zan</a:t>
            </a:r>
            <a:r>
              <a:rPr lang="en-US" sz="1600" b="1" i="1" dirty="0"/>
              <a:t> </a:t>
            </a:r>
            <a:r>
              <a:rPr lang="en-US" sz="1600" b="1" i="1" dirty="0" err="1"/>
              <a:t>naalideh</a:t>
            </a:r>
            <a:r>
              <a:rPr lang="en-US" sz="1600" b="1" i="1" dirty="0"/>
              <a:t> and</a:t>
            </a:r>
            <a:endParaRPr lang="en-US" sz="1600" i="1" dirty="0"/>
          </a:p>
          <a:p>
            <a:pPr marL="0" indent="0">
              <a:buNone/>
            </a:pPr>
            <a:r>
              <a:rPr lang="en-US" sz="1600" i="1" dirty="0"/>
              <a:t/>
            </a:r>
            <a:br>
              <a:rPr lang="en-US" sz="1600" i="1" dirty="0"/>
            </a:br>
            <a:r>
              <a:rPr lang="en-US" sz="1600" b="1" i="1" dirty="0" smtClean="0"/>
              <a:t>3. </a:t>
            </a:r>
            <a:r>
              <a:rPr lang="en-US" sz="1600" b="1" i="1" dirty="0" err="1" smtClean="0"/>
              <a:t>Sineh</a:t>
            </a:r>
            <a:r>
              <a:rPr lang="en-US" sz="1600" b="1" i="1" dirty="0" smtClean="0"/>
              <a:t> </a:t>
            </a:r>
            <a:r>
              <a:rPr lang="en-US" sz="1600" b="1" i="1" dirty="0" err="1"/>
              <a:t>khaaham</a:t>
            </a:r>
            <a:r>
              <a:rPr lang="en-US" sz="1600" b="1" i="1" dirty="0"/>
              <a:t> </a:t>
            </a:r>
            <a:r>
              <a:rPr lang="en-US" sz="1600" b="1" i="1" dirty="0" err="1"/>
              <a:t>sharheh</a:t>
            </a:r>
            <a:r>
              <a:rPr lang="en-US" sz="1600" b="1" i="1" dirty="0"/>
              <a:t> </a:t>
            </a:r>
            <a:r>
              <a:rPr lang="en-US" sz="1600" b="1" i="1" dirty="0" err="1"/>
              <a:t>sharheh</a:t>
            </a:r>
            <a:r>
              <a:rPr lang="en-US" sz="1600" b="1" i="1" dirty="0"/>
              <a:t> </a:t>
            </a:r>
            <a:r>
              <a:rPr lang="en-US" sz="1600" b="1" i="1" dirty="0" err="1"/>
              <a:t>az</a:t>
            </a:r>
            <a:r>
              <a:rPr lang="en-US" sz="1600" b="1" i="1" dirty="0"/>
              <a:t> </a:t>
            </a:r>
            <a:r>
              <a:rPr lang="en-US" sz="1600" b="1" i="1" dirty="0" err="1"/>
              <a:t>faraagh</a:t>
            </a:r>
            <a:r>
              <a:rPr lang="en-US" sz="1600" i="1" dirty="0"/>
              <a:t> </a:t>
            </a:r>
            <a:endParaRPr lang="en-US" sz="1600" i="1" dirty="0" smtClean="0"/>
          </a:p>
          <a:p>
            <a:pPr marL="0" indent="0">
              <a:buNone/>
            </a:pPr>
            <a:r>
              <a:rPr lang="en-US" sz="1600" b="1" i="1" dirty="0" smtClean="0"/>
              <a:t>Ta </a:t>
            </a:r>
            <a:r>
              <a:rPr lang="en-US" sz="1600" b="1" i="1" dirty="0" err="1"/>
              <a:t>begooyam</a:t>
            </a:r>
            <a:r>
              <a:rPr lang="en-US" sz="1600" b="1" i="1" dirty="0"/>
              <a:t> </a:t>
            </a:r>
            <a:r>
              <a:rPr lang="en-US" sz="1600" b="1" i="1" dirty="0" err="1"/>
              <a:t>sharheh</a:t>
            </a:r>
            <a:r>
              <a:rPr lang="en-US" sz="1600" b="1" i="1" dirty="0"/>
              <a:t> </a:t>
            </a:r>
            <a:r>
              <a:rPr lang="en-US" sz="1600" b="1" i="1" dirty="0" err="1"/>
              <a:t>dardeh</a:t>
            </a:r>
            <a:r>
              <a:rPr lang="en-US" sz="1600" b="1" i="1" dirty="0"/>
              <a:t> </a:t>
            </a:r>
            <a:r>
              <a:rPr lang="en-US" sz="1600" b="1" i="1" dirty="0" err="1"/>
              <a:t>eshtiyaagh</a:t>
            </a:r>
            <a:endParaRPr lang="en-US" sz="1600" i="1" dirty="0"/>
          </a:p>
          <a:p>
            <a:pPr marL="0" indent="0">
              <a:buNone/>
            </a:pPr>
            <a:r>
              <a:rPr lang="en-US" sz="1600" i="1" dirty="0"/>
              <a:t/>
            </a:r>
            <a:br>
              <a:rPr lang="en-US" sz="1600" i="1" dirty="0"/>
            </a:br>
            <a:r>
              <a:rPr lang="en-US" sz="1600" b="1" i="1" dirty="0"/>
              <a:t>4.Har </a:t>
            </a:r>
            <a:r>
              <a:rPr lang="en-US" sz="1600" b="1" i="1" dirty="0" err="1"/>
              <a:t>kasi</a:t>
            </a:r>
            <a:r>
              <a:rPr lang="en-US" sz="1600" b="1" i="1" dirty="0"/>
              <a:t> </a:t>
            </a:r>
            <a:r>
              <a:rPr lang="en-US" sz="1600" b="1" i="1" dirty="0" err="1"/>
              <a:t>ku</a:t>
            </a:r>
            <a:r>
              <a:rPr lang="en-US" sz="1600" b="1" i="1" dirty="0"/>
              <a:t> door </a:t>
            </a:r>
            <a:r>
              <a:rPr lang="en-US" sz="1600" b="1" i="1" dirty="0" err="1"/>
              <a:t>maand</a:t>
            </a:r>
            <a:r>
              <a:rPr lang="en-US" sz="1600" b="1" i="1" dirty="0"/>
              <a:t> </a:t>
            </a:r>
            <a:r>
              <a:rPr lang="en-US" sz="1600" b="1" i="1" dirty="0" err="1"/>
              <a:t>az</a:t>
            </a:r>
            <a:r>
              <a:rPr lang="en-US" sz="1600" b="1" i="1" dirty="0"/>
              <a:t> </a:t>
            </a:r>
            <a:r>
              <a:rPr lang="en-US" sz="1600" b="1" i="1" dirty="0" err="1"/>
              <a:t>asleh</a:t>
            </a:r>
            <a:r>
              <a:rPr lang="en-US" sz="1600" b="1" i="1" dirty="0"/>
              <a:t> </a:t>
            </a:r>
            <a:r>
              <a:rPr lang="en-US" sz="1600" b="1" i="1" dirty="0" err="1"/>
              <a:t>khish</a:t>
            </a:r>
            <a:r>
              <a:rPr lang="en-US" sz="1600" i="1" dirty="0"/>
              <a:t> </a:t>
            </a:r>
          </a:p>
          <a:p>
            <a:pPr marL="0" indent="0">
              <a:buNone/>
            </a:pPr>
            <a:r>
              <a:rPr lang="en-US" sz="1600" b="1" i="1" dirty="0" err="1"/>
              <a:t>Az</a:t>
            </a:r>
            <a:r>
              <a:rPr lang="en-US" sz="1600" b="1" i="1" dirty="0"/>
              <a:t> </a:t>
            </a:r>
            <a:r>
              <a:rPr lang="en-US" sz="1600" b="1" i="1" dirty="0" err="1"/>
              <a:t>jooyad</a:t>
            </a:r>
            <a:r>
              <a:rPr lang="en-US" sz="1600" b="1" i="1" dirty="0"/>
              <a:t> </a:t>
            </a:r>
            <a:r>
              <a:rPr lang="en-US" sz="1600" b="1" i="1" dirty="0" err="1"/>
              <a:t>roozegareh</a:t>
            </a:r>
            <a:r>
              <a:rPr lang="en-US" sz="1600" b="1" i="1" dirty="0"/>
              <a:t> </a:t>
            </a:r>
            <a:r>
              <a:rPr lang="en-US" sz="1600" b="1" i="1" dirty="0" err="1"/>
              <a:t>vasleh</a:t>
            </a:r>
            <a:r>
              <a:rPr lang="en-US" sz="1600" b="1" i="1" dirty="0"/>
              <a:t> </a:t>
            </a:r>
            <a:r>
              <a:rPr lang="en-US" sz="1600" b="1" i="1" dirty="0" err="1" smtClean="0"/>
              <a:t>khish</a:t>
            </a:r>
            <a:endParaRPr lang="en-US" sz="1600" b="1" i="1" dirty="0" smtClean="0"/>
          </a:p>
          <a:p>
            <a:pPr marL="0" indent="0">
              <a:buNone/>
            </a:pPr>
            <a:endParaRPr lang="en-US" sz="1600" b="1" dirty="0" smtClean="0"/>
          </a:p>
          <a:p>
            <a:r>
              <a:rPr lang="en-US" sz="1600" dirty="0"/>
              <a:t>1. Listen to the reed how it narrates a tale,*** A tale of all the separations of which it complains.</a:t>
            </a:r>
          </a:p>
          <a:p>
            <a:r>
              <a:rPr lang="en-US" sz="1600" dirty="0"/>
              <a:t>2. Ever since they cut me from the reed-bed,*** Men and women bemoaned my lament.</a:t>
            </a:r>
          </a:p>
          <a:p>
            <a:r>
              <a:rPr lang="en-US" sz="1600" dirty="0"/>
              <a:t>3. How I wish in separation, a bosom shred and shred,*** So as to utter the description of the pain of longing.</a:t>
            </a:r>
          </a:p>
          <a:p>
            <a:r>
              <a:rPr lang="en-US" sz="1600" dirty="0"/>
              <a:t>4. Whoever becomes distanced from his roots,*** Seeks to return to the days of his union.</a:t>
            </a:r>
          </a:p>
          <a:p>
            <a:pPr marL="0" indent="0">
              <a:buNone/>
            </a:pPr>
            <a:endParaRPr lang="en-US" sz="1600" dirty="0"/>
          </a:p>
          <a:p>
            <a:endParaRPr lang="en-US" sz="1600" dirty="0"/>
          </a:p>
        </p:txBody>
      </p:sp>
    </p:spTree>
    <p:extLst>
      <p:ext uri="{BB962C8B-B14F-4D97-AF65-F5344CB8AC3E}">
        <p14:creationId xmlns:p14="http://schemas.microsoft.com/office/powerpoint/2010/main" val="4192810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5943600"/>
          </a:xfrm>
        </p:spPr>
        <p:txBody>
          <a:bodyPr>
            <a:normAutofit fontScale="92500" lnSpcReduction="20000"/>
          </a:bodyPr>
          <a:lstStyle/>
          <a:p>
            <a:pPr marL="0" indent="0">
              <a:buNone/>
            </a:pPr>
            <a:r>
              <a:rPr lang="en-US" i="1" dirty="0"/>
              <a:t>14.Mahrameh in </a:t>
            </a:r>
            <a:r>
              <a:rPr lang="en-US" i="1" dirty="0" err="1"/>
              <a:t>hoosh</a:t>
            </a:r>
            <a:r>
              <a:rPr lang="en-US" i="1" dirty="0"/>
              <a:t> </a:t>
            </a:r>
            <a:r>
              <a:rPr lang="en-US" i="1" dirty="0" err="1"/>
              <a:t>joz</a:t>
            </a:r>
            <a:r>
              <a:rPr lang="en-US" i="1" dirty="0"/>
              <a:t> </a:t>
            </a:r>
            <a:r>
              <a:rPr lang="en-US" i="1" dirty="0" err="1"/>
              <a:t>bihoosh</a:t>
            </a:r>
            <a:r>
              <a:rPr lang="en-US" i="1" dirty="0"/>
              <a:t> </a:t>
            </a:r>
            <a:r>
              <a:rPr lang="en-US" i="1" dirty="0" err="1"/>
              <a:t>nist</a:t>
            </a:r>
            <a:r>
              <a:rPr lang="en-US" i="1" dirty="0"/>
              <a:t> </a:t>
            </a:r>
          </a:p>
          <a:p>
            <a:pPr marL="0" indent="0">
              <a:buNone/>
            </a:pPr>
            <a:r>
              <a:rPr lang="en-US" i="1" dirty="0"/>
              <a:t>Mar </a:t>
            </a:r>
            <a:r>
              <a:rPr lang="en-US" i="1" dirty="0" err="1"/>
              <a:t>zaban</a:t>
            </a:r>
            <a:r>
              <a:rPr lang="en-US" i="1" dirty="0"/>
              <a:t> </a:t>
            </a:r>
            <a:r>
              <a:rPr lang="en-US" i="1" dirty="0" err="1"/>
              <a:t>ra</a:t>
            </a:r>
            <a:r>
              <a:rPr lang="en-US" i="1" dirty="0"/>
              <a:t> </a:t>
            </a:r>
            <a:r>
              <a:rPr lang="en-US" i="1" dirty="0" err="1"/>
              <a:t>moshtari</a:t>
            </a:r>
            <a:r>
              <a:rPr lang="en-US" i="1" dirty="0"/>
              <a:t> </a:t>
            </a:r>
            <a:r>
              <a:rPr lang="en-US" i="1" dirty="0" err="1"/>
              <a:t>joz</a:t>
            </a:r>
            <a:r>
              <a:rPr lang="en-US" i="1" dirty="0"/>
              <a:t> </a:t>
            </a:r>
            <a:r>
              <a:rPr lang="en-US" i="1" dirty="0" err="1"/>
              <a:t>goosh</a:t>
            </a:r>
            <a:r>
              <a:rPr lang="en-US" i="1" dirty="0"/>
              <a:t> </a:t>
            </a:r>
            <a:r>
              <a:rPr lang="en-US" i="1" dirty="0" err="1" smtClean="0"/>
              <a:t>nist</a:t>
            </a:r>
            <a:endParaRPr lang="en-US" i="1" dirty="0" smtClean="0"/>
          </a:p>
          <a:p>
            <a:pPr marL="0" indent="0">
              <a:buNone/>
            </a:pPr>
            <a:endParaRPr lang="en-US" i="1" dirty="0"/>
          </a:p>
          <a:p>
            <a:pPr marL="0" indent="0">
              <a:buNone/>
            </a:pPr>
            <a:r>
              <a:rPr lang="en-US" i="1" dirty="0" smtClean="0"/>
              <a:t>15.Dar </a:t>
            </a:r>
            <a:r>
              <a:rPr lang="en-US" i="1" dirty="0" err="1"/>
              <a:t>ghameh</a:t>
            </a:r>
            <a:r>
              <a:rPr lang="en-US" i="1" dirty="0"/>
              <a:t> ma </a:t>
            </a:r>
            <a:r>
              <a:rPr lang="en-US" i="1" dirty="0" err="1"/>
              <a:t>rooz</a:t>
            </a:r>
            <a:r>
              <a:rPr lang="en-US" i="1" dirty="0"/>
              <a:t> ha </a:t>
            </a:r>
            <a:r>
              <a:rPr lang="en-US" i="1" dirty="0" err="1"/>
              <a:t>bigaah</a:t>
            </a:r>
            <a:r>
              <a:rPr lang="en-US" i="1" dirty="0"/>
              <a:t> shod</a:t>
            </a:r>
          </a:p>
          <a:p>
            <a:pPr marL="0" indent="0">
              <a:buNone/>
            </a:pPr>
            <a:r>
              <a:rPr lang="en-US" i="1" dirty="0"/>
              <a:t> </a:t>
            </a:r>
            <a:r>
              <a:rPr lang="en-US" i="1" dirty="0" err="1"/>
              <a:t>Rouz</a:t>
            </a:r>
            <a:r>
              <a:rPr lang="en-US" i="1" dirty="0"/>
              <a:t> ha </a:t>
            </a:r>
            <a:r>
              <a:rPr lang="en-US" i="1" dirty="0" err="1"/>
              <a:t>ba</a:t>
            </a:r>
            <a:r>
              <a:rPr lang="en-US" i="1" dirty="0"/>
              <a:t> </a:t>
            </a:r>
            <a:r>
              <a:rPr lang="en-US" i="1" dirty="0" err="1"/>
              <a:t>souz</a:t>
            </a:r>
            <a:r>
              <a:rPr lang="en-US" i="1" dirty="0"/>
              <a:t> ha </a:t>
            </a:r>
            <a:r>
              <a:rPr lang="en-US" i="1" dirty="0" err="1"/>
              <a:t>hamraah</a:t>
            </a:r>
            <a:r>
              <a:rPr lang="en-US" i="1" dirty="0"/>
              <a:t> </a:t>
            </a:r>
            <a:r>
              <a:rPr lang="en-US" i="1" dirty="0" smtClean="0"/>
              <a:t>shod</a:t>
            </a:r>
          </a:p>
          <a:p>
            <a:pPr marL="0" indent="0">
              <a:buNone/>
            </a:pPr>
            <a:endParaRPr lang="en-US" dirty="0"/>
          </a:p>
          <a:p>
            <a:pPr marL="0" indent="0">
              <a:buNone/>
            </a:pPr>
            <a:r>
              <a:rPr lang="en-US" dirty="0"/>
              <a:t>14. The confidant of this consciousness is none other than the  unconscious.*** For the tongue has no client save the ear</a:t>
            </a:r>
            <a:r>
              <a:rPr lang="en-US" dirty="0" smtClean="0"/>
              <a:t>.</a:t>
            </a:r>
          </a:p>
          <a:p>
            <a:pPr marL="0" indent="0">
              <a:buNone/>
            </a:pPr>
            <a:endParaRPr lang="en-US" dirty="0"/>
          </a:p>
          <a:p>
            <a:pPr marL="0" indent="0">
              <a:buNone/>
            </a:pPr>
            <a:r>
              <a:rPr lang="en-US" dirty="0"/>
              <a:t>15. In our sorrow the days of our life become unseasonable,*** The days have become fellow travelers of burning grief.</a:t>
            </a:r>
          </a:p>
          <a:p>
            <a:endParaRPr lang="en-US" dirty="0"/>
          </a:p>
        </p:txBody>
      </p:sp>
    </p:spTree>
    <p:extLst>
      <p:ext uri="{BB962C8B-B14F-4D97-AF65-F5344CB8AC3E}">
        <p14:creationId xmlns:p14="http://schemas.microsoft.com/office/powerpoint/2010/main" val="247174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229600" cy="4525963"/>
          </a:xfrm>
        </p:spPr>
        <p:txBody>
          <a:bodyPr>
            <a:normAutofit fontScale="70000" lnSpcReduction="20000"/>
          </a:bodyPr>
          <a:lstStyle/>
          <a:p>
            <a:pPr marL="0" indent="0">
              <a:buNone/>
            </a:pPr>
            <a:r>
              <a:rPr lang="en-US" b="1" i="1" dirty="0"/>
              <a:t>17.Har </a:t>
            </a:r>
            <a:r>
              <a:rPr lang="en-US" b="1" i="1" dirty="0" err="1"/>
              <a:t>keh</a:t>
            </a:r>
            <a:r>
              <a:rPr lang="en-US" b="1" i="1" dirty="0"/>
              <a:t> </a:t>
            </a:r>
            <a:r>
              <a:rPr lang="en-US" b="1" i="1" dirty="0" err="1"/>
              <a:t>joz</a:t>
            </a:r>
            <a:r>
              <a:rPr lang="en-US" b="1" i="1" dirty="0"/>
              <a:t> </a:t>
            </a:r>
            <a:r>
              <a:rPr lang="en-US" b="1" i="1" dirty="0" err="1"/>
              <a:t>maahi</a:t>
            </a:r>
            <a:r>
              <a:rPr lang="en-US" b="1" i="1" dirty="0"/>
              <a:t> </a:t>
            </a:r>
            <a:r>
              <a:rPr lang="en-US" b="1" i="1" dirty="0" err="1"/>
              <a:t>zeh</a:t>
            </a:r>
            <a:r>
              <a:rPr lang="en-US" b="1" i="1" dirty="0"/>
              <a:t> </a:t>
            </a:r>
            <a:r>
              <a:rPr lang="en-US" b="1" i="1" dirty="0" err="1"/>
              <a:t>aabash</a:t>
            </a:r>
            <a:r>
              <a:rPr lang="en-US" b="1" i="1" dirty="0"/>
              <a:t> </a:t>
            </a:r>
            <a:r>
              <a:rPr lang="en-US" b="1" i="1" dirty="0" err="1"/>
              <a:t>dir</a:t>
            </a:r>
            <a:r>
              <a:rPr lang="en-US" b="1" i="1" dirty="0"/>
              <a:t> shod</a:t>
            </a:r>
            <a:r>
              <a:rPr lang="en-US" i="1" dirty="0"/>
              <a:t> </a:t>
            </a:r>
          </a:p>
          <a:p>
            <a:pPr marL="0" indent="0">
              <a:buNone/>
            </a:pPr>
            <a:r>
              <a:rPr lang="en-US" b="1" i="1" dirty="0" err="1"/>
              <a:t>Har</a:t>
            </a:r>
            <a:r>
              <a:rPr lang="en-US" b="1" i="1" dirty="0"/>
              <a:t> </a:t>
            </a:r>
            <a:r>
              <a:rPr lang="en-US" b="1" i="1" dirty="0" err="1"/>
              <a:t>keh</a:t>
            </a:r>
            <a:r>
              <a:rPr lang="en-US" b="1" i="1" dirty="0"/>
              <a:t> bi </a:t>
            </a:r>
            <a:r>
              <a:rPr lang="en-US" b="1" i="1" dirty="0" err="1"/>
              <a:t>roozist</a:t>
            </a:r>
            <a:r>
              <a:rPr lang="en-US" b="1" i="1" dirty="0"/>
              <a:t>, </a:t>
            </a:r>
            <a:r>
              <a:rPr lang="en-US" b="1" i="1" dirty="0" err="1"/>
              <a:t>roozash</a:t>
            </a:r>
            <a:r>
              <a:rPr lang="en-US" b="1" i="1" dirty="0"/>
              <a:t> </a:t>
            </a:r>
            <a:r>
              <a:rPr lang="en-US" b="1" i="1" dirty="0" err="1"/>
              <a:t>dir</a:t>
            </a:r>
            <a:r>
              <a:rPr lang="en-US" b="1" i="1" dirty="0"/>
              <a:t> </a:t>
            </a:r>
            <a:r>
              <a:rPr lang="en-US" b="1" i="1" dirty="0" smtClean="0"/>
              <a:t>shod</a:t>
            </a:r>
            <a:r>
              <a:rPr lang="en-US" i="1" dirty="0"/>
              <a:t/>
            </a:r>
            <a:br>
              <a:rPr lang="en-US" i="1" dirty="0"/>
            </a:br>
            <a:endParaRPr lang="en-US" i="1" dirty="0" smtClean="0"/>
          </a:p>
          <a:p>
            <a:pPr marL="0" indent="0">
              <a:buNone/>
            </a:pPr>
            <a:r>
              <a:rPr lang="en-US" b="1" i="1" dirty="0" smtClean="0"/>
              <a:t>18.Dar </a:t>
            </a:r>
            <a:r>
              <a:rPr lang="en-US" b="1" i="1" dirty="0" err="1"/>
              <a:t>nayaabad</a:t>
            </a:r>
            <a:r>
              <a:rPr lang="en-US" b="1" i="1" dirty="0"/>
              <a:t> </a:t>
            </a:r>
            <a:r>
              <a:rPr lang="en-US" b="1" i="1" dirty="0" err="1"/>
              <a:t>haaleh</a:t>
            </a:r>
            <a:r>
              <a:rPr lang="en-US" b="1" i="1" dirty="0"/>
              <a:t> </a:t>
            </a:r>
            <a:r>
              <a:rPr lang="en-US" b="1" i="1" dirty="0" err="1"/>
              <a:t>pokhteh</a:t>
            </a:r>
            <a:r>
              <a:rPr lang="en-US" b="1" i="1" dirty="0"/>
              <a:t> </a:t>
            </a:r>
            <a:r>
              <a:rPr lang="en-US" b="1" i="1" dirty="0" err="1"/>
              <a:t>hich</a:t>
            </a:r>
            <a:r>
              <a:rPr lang="en-US" b="1" i="1" dirty="0"/>
              <a:t> </a:t>
            </a:r>
            <a:r>
              <a:rPr lang="en-US" b="1" i="1" dirty="0" err="1"/>
              <a:t>khaam</a:t>
            </a:r>
            <a:endParaRPr lang="en-US" i="1" dirty="0"/>
          </a:p>
          <a:p>
            <a:pPr marL="0" indent="0">
              <a:buNone/>
            </a:pPr>
            <a:r>
              <a:rPr lang="en-US" b="1" i="1" dirty="0" smtClean="0"/>
              <a:t>Pas </a:t>
            </a:r>
            <a:r>
              <a:rPr lang="en-US" b="1" i="1" dirty="0" err="1"/>
              <a:t>sokhan</a:t>
            </a:r>
            <a:r>
              <a:rPr lang="en-US" b="1" i="1" dirty="0"/>
              <a:t> </a:t>
            </a:r>
            <a:r>
              <a:rPr lang="en-US" b="1" i="1" dirty="0" err="1"/>
              <a:t>kootaah</a:t>
            </a:r>
            <a:r>
              <a:rPr lang="en-US" b="1" i="1" dirty="0"/>
              <a:t> </a:t>
            </a:r>
            <a:r>
              <a:rPr lang="en-US" b="1" i="1" dirty="0" err="1"/>
              <a:t>baayad</a:t>
            </a:r>
            <a:r>
              <a:rPr lang="en-US" b="1" i="1" dirty="0"/>
              <a:t>, </a:t>
            </a:r>
            <a:r>
              <a:rPr lang="en-US" b="1" i="1" dirty="0" err="1" smtClean="0"/>
              <a:t>vassalaam</a:t>
            </a:r>
            <a:endParaRPr lang="en-US" b="1" i="1" dirty="0" smtClean="0"/>
          </a:p>
          <a:p>
            <a:pPr marL="0" indent="0">
              <a:buNone/>
            </a:pPr>
            <a:endParaRPr lang="en-US" b="1" dirty="0" smtClean="0"/>
          </a:p>
          <a:p>
            <a:pPr marL="0" indent="0">
              <a:buNone/>
            </a:pPr>
            <a:endParaRPr lang="en-US" dirty="0"/>
          </a:p>
          <a:p>
            <a:pPr marL="0" indent="0">
              <a:buNone/>
            </a:pPr>
            <a:r>
              <a:rPr lang="en-US" dirty="0"/>
              <a:t>17. Every thirst gets satisfied except  that of these fish, the mystics,  who swim an ocean of grace  still somehow longing for it!</a:t>
            </a:r>
          </a:p>
          <a:p>
            <a:pPr marL="0" indent="0">
              <a:buNone/>
            </a:pPr>
            <a:endParaRPr lang="en-US" dirty="0"/>
          </a:p>
          <a:p>
            <a:pPr marL="0" indent="0">
              <a:buNone/>
            </a:pPr>
            <a:r>
              <a:rPr lang="en-US" dirty="0"/>
              <a:t>18. But if someone doesn't want  to hear the song of the reed flute, it's best to cut conversation  short, say goodbye, and leave.</a:t>
            </a:r>
          </a:p>
          <a:p>
            <a:endParaRPr lang="en-US" dirty="0"/>
          </a:p>
        </p:txBody>
      </p:sp>
    </p:spTree>
    <p:extLst>
      <p:ext uri="{BB962C8B-B14F-4D97-AF65-F5344CB8AC3E}">
        <p14:creationId xmlns:p14="http://schemas.microsoft.com/office/powerpoint/2010/main" val="2499110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372</Words>
  <Application>Microsoft Macintosh PowerPoint</Application>
  <PresentationFormat>On-screen Show (4:3)</PresentationFormat>
  <Paragraphs>47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Augustine, Confessions, Book XI</vt:lpstr>
      <vt:lpstr>PowerPoint Presentation</vt:lpstr>
      <vt:lpstr>Rumi (1207-1270)  Reed Flute Song</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Mahnaz</dc:creator>
  <cp:lastModifiedBy>NYU NYU</cp:lastModifiedBy>
  <cp:revision>7</cp:revision>
  <dcterms:created xsi:type="dcterms:W3CDTF">2014-10-30T19:54:17Z</dcterms:created>
  <dcterms:modified xsi:type="dcterms:W3CDTF">2015-05-11T15:31:44Z</dcterms:modified>
</cp:coreProperties>
</file>